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dvent Pro SemiBold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Fira Sans Extra Condensed Medium"/>
      <p:regular r:id="rId29"/>
      <p:bold r:id="rId30"/>
      <p:italic r:id="rId31"/>
      <p:boldItalic r:id="rId32"/>
    </p:embeddedFont>
    <p:embeddedFont>
      <p:font typeface="Fira Sans Condensed Medium"/>
      <p:regular r:id="rId33"/>
      <p:bold r:id="rId34"/>
      <p:italic r:id="rId35"/>
      <p:boldItalic r:id="rId36"/>
    </p:embeddedFont>
    <p:embeddedFont>
      <p:font typeface="Maven Pro"/>
      <p:regular r:id="rId37"/>
      <p:bold r:id="rId38"/>
    </p:embeddedFont>
    <p:embeddedFont>
      <p:font typeface="Share Tech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AdventProSemiBold-bold.fntdata"/><Relationship Id="rId21" Type="http://schemas.openxmlformats.org/officeDocument/2006/relationships/font" Target="fonts/AdventProSemiBold-regular.fntdata"/><Relationship Id="rId24" Type="http://schemas.openxmlformats.org/officeDocument/2006/relationships/font" Target="fonts/AdventProSemiBold-boldItalic.fntdata"/><Relationship Id="rId23" Type="http://schemas.openxmlformats.org/officeDocument/2006/relationships/font" Target="fonts/AdventProSemiBold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Medium-italic.fntdata"/><Relationship Id="rId30" Type="http://schemas.openxmlformats.org/officeDocument/2006/relationships/font" Target="fonts/FiraSansExtraCondensedMedium-bold.fntdata"/><Relationship Id="rId11" Type="http://schemas.openxmlformats.org/officeDocument/2006/relationships/slide" Target="slides/slide7.xml"/><Relationship Id="rId33" Type="http://schemas.openxmlformats.org/officeDocument/2006/relationships/font" Target="fonts/FiraSansCondensedMedium-regular.fntdata"/><Relationship Id="rId10" Type="http://schemas.openxmlformats.org/officeDocument/2006/relationships/slide" Target="slides/slide6.xml"/><Relationship Id="rId32" Type="http://schemas.openxmlformats.org/officeDocument/2006/relationships/font" Target="fonts/FiraSansExtraCondensedMedium-boldItalic.fntdata"/><Relationship Id="rId13" Type="http://schemas.openxmlformats.org/officeDocument/2006/relationships/slide" Target="slides/slide9.xml"/><Relationship Id="rId35" Type="http://schemas.openxmlformats.org/officeDocument/2006/relationships/font" Target="fonts/FiraSansCondensedMedium-italic.fntdata"/><Relationship Id="rId12" Type="http://schemas.openxmlformats.org/officeDocument/2006/relationships/slide" Target="slides/slide8.xml"/><Relationship Id="rId34" Type="http://schemas.openxmlformats.org/officeDocument/2006/relationships/font" Target="fonts/FiraSansCondensedMedium-bold.fntdata"/><Relationship Id="rId15" Type="http://schemas.openxmlformats.org/officeDocument/2006/relationships/slide" Target="slides/slide11.xml"/><Relationship Id="rId37" Type="http://schemas.openxmlformats.org/officeDocument/2006/relationships/font" Target="fonts/MavenPro-regular.fntdata"/><Relationship Id="rId14" Type="http://schemas.openxmlformats.org/officeDocument/2006/relationships/slide" Target="slides/slide10.xml"/><Relationship Id="rId36" Type="http://schemas.openxmlformats.org/officeDocument/2006/relationships/font" Target="fonts/FiraSansCondensedMedium-boldItalic.fntdata"/><Relationship Id="rId17" Type="http://schemas.openxmlformats.org/officeDocument/2006/relationships/slide" Target="slides/slide13.xml"/><Relationship Id="rId39" Type="http://schemas.openxmlformats.org/officeDocument/2006/relationships/font" Target="fonts/ShareTech-regular.fntdata"/><Relationship Id="rId16" Type="http://schemas.openxmlformats.org/officeDocument/2006/relationships/slide" Target="slides/slide12.xml"/><Relationship Id="rId38" Type="http://schemas.openxmlformats.org/officeDocument/2006/relationships/font" Target="fonts/MavenPr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Hello and welcome everyone!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Today we're going to take an exciting journey into what happens when you enter a URL into your browser.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I'm Xing Chen, and I'm happy to guide you through the hidden world of web navigation.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9aba4a547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9aba4a547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The server then sends the data back to your browser in small packets.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These packets of data travel across the Internet,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carrying various parts of the web page you requested, like puzzle pieces finding their way to you.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6228d0017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6228d0017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Once these data packets arrive, your browser starts rendering the page.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 interprets the HTML, CSS, and JavaScript, converting them into the webpage you see.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It's like assembling a puzzle to reveal a picture.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6228d001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6228d001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Look! The page appears on your screen, fully loaded.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entire process from entering a URL to displaying a web page usually only takes a few seconds.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The server receives your request and processes it.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If it responds the page with a status code like '200', it means success.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Sometimes,  you might get a '404 Not Found' or other error messages.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But if you get 500 error in a page? It tells you that a system error occurred.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You need to contact technical support or wait some time.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2a019f925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2a019f925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Above all, we know about the whole processes of a URL from start to finish, they are DNS parse, TCP/IP Protocols, Send Http Request, server solve data, Server response data, Rendering in browser, Result webpage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9d69a1d98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9d69a1d98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In conclusion, understanding the journey of a URL from start to finish is more than just a curiosity.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 gives us a deeper appreciation of the internet's complexity,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and equips us with knowledge to navigate the internet more effectively.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This is crucial for web developers and anyone interested in the inner workings of the Internet.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6228d0017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26228d0017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 encourage you to continue learning about this interesting topic.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Thank you for attention and happy surfing the Internet!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8305a01133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8305a01133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We browse the web every day, but the complex process behind this , seemingly simple operation remains a mystery to many people.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Before we dive in, let’s talk about why this is important.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At first, Let me show you 2 web pages.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9d69a1d98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9d69a1d98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You often encounter these two types of errors when surfing the Internet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9d69a1d98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9d69a1d98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So…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Do you want to know what happened? Why you get the page like these??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Let me explain this logic to you.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Let's start with the basics.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A URL(Uniform Resource Locator), is essentially the web address you enter the browser.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Think of it like a street address for the internet. </a:t>
            </a:r>
            <a:endParaRPr b="1"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 has different parts: </a:t>
            </a:r>
            <a:r>
              <a:rPr b="1" lang="en" sz="20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the protocol, the domain, and the path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guiding your browser to the exact location of the website you want to visit.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8305a0113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8305a0113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So,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is where the  journey begins.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moment you press enter, your browser starts a complex process, sending out a request to fetch the website you're looking for.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8305a01133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8305a01133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First stop: DNS lookup.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DNS (Domain Name System) is like the phone book of the Internet.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 converts the website name you enter (such as "music.rice.edu") into an IP address that your computer can understand.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This step is crucial for finding the actual location of a website on the vast internet.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Next, your computer uses TCP/IP protocols to establish a connection with the server </a:t>
            </a: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who </a:t>
            </a: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hosting the website. 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Think of it like calling a phone number to start a conversation.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This connection is necessary for the two-way communication between your browser and the server.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After that, once the connection is secure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your browser sends an HTTP (or HTTPS for secure sites) request to the server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It's like sending a detailed letter asking for a specific web page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924250" y="43021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Xing Chen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11/2023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732600" y="759275"/>
            <a:ext cx="7678800" cy="299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What happens </a:t>
            </a:r>
            <a:endParaRPr sz="6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when you </a:t>
            </a:r>
            <a:r>
              <a:rPr lang="en" sz="6500">
                <a:solidFill>
                  <a:srgbClr val="00CFCC"/>
                </a:solidFill>
              </a:rPr>
              <a:t>enter</a:t>
            </a:r>
            <a:r>
              <a:rPr lang="en" sz="6500"/>
              <a:t> a URL</a:t>
            </a:r>
            <a:br>
              <a:rPr lang="en" sz="6500"/>
            </a:br>
            <a:r>
              <a:rPr lang="en" sz="6500"/>
              <a:t>in the browser?</a:t>
            </a:r>
            <a:endParaRPr sz="6500"/>
          </a:p>
        </p:txBody>
      </p:sp>
      <p:sp>
        <p:nvSpPr>
          <p:cNvPr id="432" name="Google Shape;432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5" name="Google Shape;435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38" name="Google Shape;438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23"/>
          <p:cNvGrpSpPr/>
          <p:nvPr/>
        </p:nvGrpSpPr>
        <p:grpSpPr>
          <a:xfrm>
            <a:off x="1388164" y="3350706"/>
            <a:ext cx="121434" cy="1073147"/>
            <a:chOff x="6232314" y="3696331"/>
            <a:chExt cx="121434" cy="1073147"/>
          </a:xfrm>
        </p:grpSpPr>
        <p:sp>
          <p:nvSpPr>
            <p:cNvPr id="441" name="Google Shape;441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2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511" name="Google Shape;511;p3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" name="Google Shape;514;p32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5" name="Google Shape;5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825" y="989481"/>
            <a:ext cx="6392525" cy="40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32"/>
          <p:cNvSpPr txBox="1"/>
          <p:nvPr>
            <p:ph idx="4294967295" type="ctrTitle"/>
          </p:nvPr>
        </p:nvSpPr>
        <p:spPr>
          <a:xfrm>
            <a:off x="618825" y="411675"/>
            <a:ext cx="571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server sends back data to browser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3"/>
          <p:cNvSpPr txBox="1"/>
          <p:nvPr>
            <p:ph idx="4294967295" type="subTitle"/>
          </p:nvPr>
        </p:nvSpPr>
        <p:spPr>
          <a:xfrm>
            <a:off x="2333000" y="1423125"/>
            <a:ext cx="3821100" cy="25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hare Tech"/>
                <a:ea typeface="Share Tech"/>
                <a:cs typeface="Share Tech"/>
                <a:sym typeface="Share Tech"/>
              </a:rPr>
              <a:t>Interpret</a:t>
            </a:r>
            <a:endParaRPr sz="24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HTML, CSS, JavaScript</a:t>
            </a:r>
            <a:endParaRPr sz="24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To</a:t>
            </a:r>
            <a:endParaRPr sz="24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Webpage</a:t>
            </a:r>
            <a:endParaRPr sz="2400"/>
          </a:p>
        </p:txBody>
      </p:sp>
      <p:sp>
        <p:nvSpPr>
          <p:cNvPr id="522" name="Google Shape;522;p33"/>
          <p:cNvSpPr txBox="1"/>
          <p:nvPr>
            <p:ph type="ctrTitle"/>
          </p:nvPr>
        </p:nvSpPr>
        <p:spPr>
          <a:xfrm>
            <a:off x="618825" y="411675"/>
            <a:ext cx="543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browser rendering the page</a:t>
            </a:r>
            <a:endParaRPr sz="3000"/>
          </a:p>
        </p:txBody>
      </p:sp>
      <p:pic>
        <p:nvPicPr>
          <p:cNvPr id="523" name="Google Shape;5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550" y="0"/>
            <a:ext cx="785519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needs to know?</a:t>
            </a:r>
            <a:endParaRPr/>
          </a:p>
        </p:txBody>
      </p:sp>
      <p:pic>
        <p:nvPicPr>
          <p:cNvPr id="529" name="Google Shape;5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6808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5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feedback</a:t>
            </a:r>
            <a:endParaRPr/>
          </a:p>
        </p:txBody>
      </p:sp>
      <p:sp>
        <p:nvSpPr>
          <p:cNvPr id="535" name="Google Shape;535;p35"/>
          <p:cNvSpPr txBox="1"/>
          <p:nvPr>
            <p:ph type="ctrTitle"/>
          </p:nvPr>
        </p:nvSpPr>
        <p:spPr>
          <a:xfrm>
            <a:off x="931219" y="1196025"/>
            <a:ext cx="1682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 </a:t>
            </a:r>
            <a:r>
              <a:rPr lang="en"/>
              <a:t>OK</a:t>
            </a:r>
            <a:endParaRPr/>
          </a:p>
        </p:txBody>
      </p:sp>
      <p:sp>
        <p:nvSpPr>
          <p:cNvPr id="536" name="Google Shape;536;p35"/>
          <p:cNvSpPr txBox="1"/>
          <p:nvPr>
            <p:ph idx="2" type="ctrTitle"/>
          </p:nvPr>
        </p:nvSpPr>
        <p:spPr>
          <a:xfrm>
            <a:off x="5510900" y="1196025"/>
            <a:ext cx="2676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404 Page </a:t>
            </a:r>
            <a:r>
              <a:rPr lang="en"/>
              <a:t>Not Found</a:t>
            </a:r>
            <a:endParaRPr/>
          </a:p>
        </p:txBody>
      </p:sp>
      <p:cxnSp>
        <p:nvCxnSpPr>
          <p:cNvPr id="537" name="Google Shape;537;p35"/>
          <p:cNvCxnSpPr>
            <a:stCxn id="535" idx="1"/>
          </p:cNvCxnSpPr>
          <p:nvPr/>
        </p:nvCxnSpPr>
        <p:spPr>
          <a:xfrm>
            <a:off x="931219" y="1484925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35"/>
          <p:cNvCxnSpPr>
            <a:stCxn id="536" idx="3"/>
          </p:cNvCxnSpPr>
          <p:nvPr/>
        </p:nvCxnSpPr>
        <p:spPr>
          <a:xfrm flipH="1">
            <a:off x="7041200" y="1484925"/>
            <a:ext cx="1146600" cy="2563800"/>
          </a:xfrm>
          <a:prstGeom prst="bentConnector4">
            <a:avLst>
              <a:gd fmla="val -20768" name="adj1"/>
              <a:gd fmla="val 55634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9" name="Google Shape;539;p35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5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35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42" name="Google Shape;542;p35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43" name="Google Shape;543;p35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9" name="Google Shape;549;p35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0" name="Google Shape;550;p35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51" name="Google Shape;551;p35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557" name="Google Shape;5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6963"/>
            <a:ext cx="9144000" cy="4157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6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36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4" name="Google Shape;56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337969"/>
            <a:ext cx="8991599" cy="4467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70" name="Google Shape;570;p3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1" name="Google Shape;571;p3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572" name="Google Shape;572;p3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" name="Google Shape;575;p3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7" name="Google Shape;57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4750" y="3948800"/>
            <a:ext cx="3889600" cy="8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37"/>
          <p:cNvSpPr txBox="1"/>
          <p:nvPr>
            <p:ph idx="4294967295" type="subTitle"/>
          </p:nvPr>
        </p:nvSpPr>
        <p:spPr>
          <a:xfrm>
            <a:off x="2393700" y="1265550"/>
            <a:ext cx="4356600" cy="26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hare Tech"/>
                <a:ea typeface="Share Tech"/>
                <a:cs typeface="Share Tech"/>
                <a:sym typeface="Share Tech"/>
              </a:rPr>
              <a:t>Understanding</a:t>
            </a:r>
            <a:endParaRPr sz="50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hare Tech"/>
                <a:ea typeface="Share Tech"/>
                <a:cs typeface="Share Tech"/>
                <a:sym typeface="Share Tech"/>
              </a:rPr>
              <a:t>Is</a:t>
            </a:r>
            <a:endParaRPr sz="50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hare Tech"/>
                <a:ea typeface="Share Tech"/>
                <a:cs typeface="Share Tech"/>
                <a:sym typeface="Share Tech"/>
              </a:rPr>
              <a:t>Crucial!</a:t>
            </a:r>
            <a:endParaRPr sz="5000"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579" name="Google Shape;579;p37"/>
          <p:cNvSpPr txBox="1"/>
          <p:nvPr>
            <p:ph idx="4294967295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Conclusion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8"/>
          <p:cNvSpPr txBox="1"/>
          <p:nvPr>
            <p:ph type="title"/>
          </p:nvPr>
        </p:nvSpPr>
        <p:spPr>
          <a:xfrm>
            <a:off x="790800" y="1496400"/>
            <a:ext cx="75624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ontinue learning.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>
                <a:solidFill>
                  <a:schemeClr val="accent3"/>
                </a:solidFill>
              </a:rPr>
              <a:t>😊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4"/>
          <p:cNvSpPr txBox="1"/>
          <p:nvPr>
            <p:ph idx="4294967295" type="subTitle"/>
          </p:nvPr>
        </p:nvSpPr>
        <p:spPr>
          <a:xfrm>
            <a:off x="1937850" y="2008050"/>
            <a:ext cx="5268300" cy="11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Share Tech"/>
                <a:ea typeface="Share Tech"/>
                <a:cs typeface="Share Tech"/>
                <a:sym typeface="Share Tech"/>
              </a:rPr>
              <a:t>Why needs to know?</a:t>
            </a:r>
            <a:endParaRPr sz="5000"/>
          </a:p>
        </p:txBody>
      </p:sp>
      <p:pic>
        <p:nvPicPr>
          <p:cNvPr id="448" name="Google Shape;4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needs to know?</a:t>
            </a:r>
            <a:endParaRPr/>
          </a:p>
        </p:txBody>
      </p:sp>
      <p:pic>
        <p:nvPicPr>
          <p:cNvPr id="454" name="Google Shape;4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108485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needs to know?</a:t>
            </a:r>
            <a:endParaRPr/>
          </a:p>
        </p:txBody>
      </p:sp>
      <p:pic>
        <p:nvPicPr>
          <p:cNvPr id="460" name="Google Shape;4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2788"/>
            <a:ext cx="9144000" cy="4157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7"/>
          <p:cNvSpPr txBox="1"/>
          <p:nvPr>
            <p:ph idx="1" type="body"/>
          </p:nvPr>
        </p:nvSpPr>
        <p:spPr>
          <a:xfrm>
            <a:off x="618825" y="1356600"/>
            <a:ext cx="76785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https://music.rice.edu/search/node?keys=violin</a:t>
            </a:r>
            <a:endParaRPr sz="25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500"/>
              <a:t>“Street Address”</a:t>
            </a:r>
            <a:endParaRPr sz="2500"/>
          </a:p>
        </p:txBody>
      </p:sp>
      <p:sp>
        <p:nvSpPr>
          <p:cNvPr id="466" name="Google Shape;466;p2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URL?</a:t>
            </a:r>
            <a:endParaRPr/>
          </a:p>
        </p:txBody>
      </p:sp>
      <p:sp>
        <p:nvSpPr>
          <p:cNvPr id="467" name="Google Shape;467;p27"/>
          <p:cNvSpPr txBox="1"/>
          <p:nvPr/>
        </p:nvSpPr>
        <p:spPr>
          <a:xfrm>
            <a:off x="618825" y="2605375"/>
            <a:ext cx="1084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https</a:t>
            </a:r>
            <a:endParaRPr sz="25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68" name="Google Shape;468;p27"/>
          <p:cNvSpPr txBox="1"/>
          <p:nvPr/>
        </p:nvSpPr>
        <p:spPr>
          <a:xfrm>
            <a:off x="2491188" y="2605375"/>
            <a:ext cx="2461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music.rice.edu</a:t>
            </a:r>
            <a:endParaRPr/>
          </a:p>
        </p:txBody>
      </p:sp>
      <p:sp>
        <p:nvSpPr>
          <p:cNvPr id="469" name="Google Shape;469;p27"/>
          <p:cNvSpPr txBox="1"/>
          <p:nvPr/>
        </p:nvSpPr>
        <p:spPr>
          <a:xfrm>
            <a:off x="5662650" y="2605375"/>
            <a:ext cx="2065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keys=violin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 Begins</a:t>
            </a:r>
            <a:endParaRPr/>
          </a:p>
        </p:txBody>
      </p:sp>
      <p:pic>
        <p:nvPicPr>
          <p:cNvPr id="475" name="Google Shape;4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825" y="989475"/>
            <a:ext cx="7090500" cy="39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/>
          <p:nvPr>
            <p:ph idx="4" type="ctrTitle"/>
          </p:nvPr>
        </p:nvSpPr>
        <p:spPr>
          <a:xfrm>
            <a:off x="618825" y="411675"/>
            <a:ext cx="8090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DNS lookup</a:t>
            </a:r>
            <a:endParaRPr sz="3000"/>
          </a:p>
        </p:txBody>
      </p:sp>
      <p:sp>
        <p:nvSpPr>
          <p:cNvPr id="481" name="Google Shape;481;p29"/>
          <p:cNvSpPr txBox="1"/>
          <p:nvPr>
            <p:ph type="ctrTitle"/>
          </p:nvPr>
        </p:nvSpPr>
        <p:spPr>
          <a:xfrm>
            <a:off x="934500" y="1332000"/>
            <a:ext cx="7275000" cy="24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Phone book  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of 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the Internet</a:t>
            </a:r>
            <a:endParaRPr sz="5000"/>
          </a:p>
        </p:txBody>
      </p:sp>
      <p:sp>
        <p:nvSpPr>
          <p:cNvPr id="482" name="Google Shape;482;p2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3" name="Google Shape;4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925" y="915075"/>
            <a:ext cx="8031875" cy="390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0"/>
          <p:cNvSpPr txBox="1"/>
          <p:nvPr>
            <p:ph type="ctrTitle"/>
          </p:nvPr>
        </p:nvSpPr>
        <p:spPr>
          <a:xfrm>
            <a:off x="618825" y="411675"/>
            <a:ext cx="6135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TCP/IP Connection With Server</a:t>
            </a:r>
            <a:endParaRPr/>
          </a:p>
        </p:txBody>
      </p:sp>
      <p:sp>
        <p:nvSpPr>
          <p:cNvPr id="489" name="Google Shape;489;p30"/>
          <p:cNvSpPr txBox="1"/>
          <p:nvPr>
            <p:ph idx="1" type="body"/>
          </p:nvPr>
        </p:nvSpPr>
        <p:spPr>
          <a:xfrm>
            <a:off x="618825" y="1715488"/>
            <a:ext cx="5577600" cy="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Browser  —---  TCP/IP  —---Server</a:t>
            </a:r>
            <a:endParaRPr sz="1800"/>
          </a:p>
        </p:txBody>
      </p:sp>
      <p:pic>
        <p:nvPicPr>
          <p:cNvPr id="490" name="Google Shape;4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38" y="1318975"/>
            <a:ext cx="7901726" cy="31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1"/>
          <p:cNvSpPr txBox="1"/>
          <p:nvPr>
            <p:ph idx="7" type="ctrTitle"/>
          </p:nvPr>
        </p:nvSpPr>
        <p:spPr>
          <a:xfrm>
            <a:off x="546100" y="204100"/>
            <a:ext cx="7963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</a:t>
            </a:r>
            <a:r>
              <a:rPr lang="en"/>
              <a:t>rowser</a:t>
            </a:r>
            <a:r>
              <a:rPr lang="en"/>
              <a:t> s</a:t>
            </a:r>
            <a:r>
              <a:rPr lang="en"/>
              <a:t>ends HTTP request to Server</a:t>
            </a:r>
            <a:endParaRPr/>
          </a:p>
        </p:txBody>
      </p:sp>
      <p:pic>
        <p:nvPicPr>
          <p:cNvPr id="496" name="Google Shape;4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96" y="1004650"/>
            <a:ext cx="6503699" cy="3811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7" name="Google Shape;497;p31"/>
          <p:cNvGrpSpPr/>
          <p:nvPr/>
        </p:nvGrpSpPr>
        <p:grpSpPr>
          <a:xfrm>
            <a:off x="790789" y="1720581"/>
            <a:ext cx="121434" cy="1073147"/>
            <a:chOff x="6232314" y="3696331"/>
            <a:chExt cx="121434" cy="1073147"/>
          </a:xfrm>
        </p:grpSpPr>
        <p:sp>
          <p:nvSpPr>
            <p:cNvPr id="498" name="Google Shape;498;p31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31"/>
          <p:cNvGrpSpPr/>
          <p:nvPr/>
        </p:nvGrpSpPr>
        <p:grpSpPr>
          <a:xfrm>
            <a:off x="1226689" y="2460231"/>
            <a:ext cx="121434" cy="1073147"/>
            <a:chOff x="6232314" y="3696331"/>
            <a:chExt cx="121434" cy="1073147"/>
          </a:xfrm>
        </p:grpSpPr>
        <p:sp>
          <p:nvSpPr>
            <p:cNvPr id="501" name="Google Shape;501;p31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" name="Google Shape;503;p31"/>
          <p:cNvGrpSpPr/>
          <p:nvPr/>
        </p:nvGrpSpPr>
        <p:grpSpPr>
          <a:xfrm>
            <a:off x="546089" y="3341631"/>
            <a:ext cx="121434" cy="1073147"/>
            <a:chOff x="6232314" y="3696331"/>
            <a:chExt cx="121434" cy="1073147"/>
          </a:xfrm>
        </p:grpSpPr>
        <p:sp>
          <p:nvSpPr>
            <p:cNvPr id="504" name="Google Shape;504;p31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